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80" d="100"/>
          <a:sy n="80" d="100"/>
        </p:scale>
        <p:origin x="-528" y="3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AE6F-637F-4859-95E0-E69AD86AB50A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B436-264D-459D-82FA-475D4D4B0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434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AE6F-637F-4859-95E0-E69AD86AB50A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B436-264D-459D-82FA-475D4D4B0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705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AE6F-637F-4859-95E0-E69AD86AB50A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B436-264D-459D-82FA-475D4D4B0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887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AE6F-637F-4859-95E0-E69AD86AB50A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B436-264D-459D-82FA-475D4D4B0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963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AE6F-637F-4859-95E0-E69AD86AB50A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B436-264D-459D-82FA-475D4D4B0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370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AE6F-637F-4859-95E0-E69AD86AB50A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B436-264D-459D-82FA-475D4D4B0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013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AE6F-637F-4859-95E0-E69AD86AB50A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B436-264D-459D-82FA-475D4D4B0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988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AE6F-637F-4859-95E0-E69AD86AB50A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B436-264D-459D-82FA-475D4D4B0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406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AE6F-637F-4859-95E0-E69AD86AB50A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B436-264D-459D-82FA-475D4D4B0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41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AE6F-637F-4859-95E0-E69AD86AB50A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B436-264D-459D-82FA-475D4D4B0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037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AE6F-637F-4859-95E0-E69AD86AB50A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B436-264D-459D-82FA-475D4D4B0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884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5AE6F-637F-4859-95E0-E69AD86AB50A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3B436-264D-459D-82FA-475D4D4B0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087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76200"/>
            <a:ext cx="8991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7 n/</a:t>
            </a:r>
            <a:r>
              <a:rPr lang="en-US" dirty="0" err="1" smtClean="0">
                <a:solidFill>
                  <a:srgbClr val="0070C0"/>
                </a:solidFill>
              </a:rPr>
              <a:t>il</a:t>
            </a:r>
            <a:r>
              <a:rPr lang="en-US" smtClean="0">
                <a:solidFill>
                  <a:srgbClr val="0070C0"/>
                </a:solidFill>
              </a:rPr>
              <a:t> (701)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13 de </a:t>
            </a:r>
            <a:r>
              <a:rPr lang="en-US" dirty="0" err="1" smtClean="0">
                <a:solidFill>
                  <a:srgbClr val="0070C0"/>
                </a:solidFill>
              </a:rPr>
              <a:t>septiembre</a:t>
            </a:r>
            <a:r>
              <a:rPr lang="en-US" dirty="0" smtClean="0">
                <a:solidFill>
                  <a:srgbClr val="0070C0"/>
                </a:solidFill>
              </a:rPr>
              <a:t> del 2013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47800"/>
            <a:ext cx="8534400" cy="5334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1: </a:t>
            </a:r>
            <a:r>
              <a:rPr lang="en-US" sz="2800" dirty="0" smtClean="0"/>
              <a:t>¿</a:t>
            </a:r>
            <a:r>
              <a:rPr lang="en-US" sz="2800" dirty="0" err="1" smtClean="0"/>
              <a:t>Cómo</a:t>
            </a:r>
            <a:r>
              <a:rPr lang="en-US" sz="2800" dirty="0" smtClean="0"/>
              <a:t> </a:t>
            </a:r>
            <a:r>
              <a:rPr lang="en-US" sz="2800" dirty="0" err="1" smtClean="0"/>
              <a:t>repasamos</a:t>
            </a:r>
            <a:r>
              <a:rPr lang="en-US" sz="2800" dirty="0" smtClean="0"/>
              <a:t> el </a:t>
            </a:r>
            <a:r>
              <a:rPr lang="en-US" sz="2800" dirty="0" err="1" smtClean="0"/>
              <a:t>trabajo</a:t>
            </a:r>
            <a:r>
              <a:rPr lang="en-US" sz="2800" dirty="0" smtClean="0"/>
              <a:t> del </a:t>
            </a:r>
            <a:r>
              <a:rPr lang="en-US" sz="2800" dirty="0" err="1" smtClean="0"/>
              <a:t>año</a:t>
            </a:r>
            <a:r>
              <a:rPr lang="en-US" sz="2800" dirty="0" smtClean="0"/>
              <a:t> </a:t>
            </a:r>
            <a:r>
              <a:rPr lang="en-US" sz="2800" dirty="0" err="1" smtClean="0"/>
              <a:t>pasado</a:t>
            </a:r>
            <a:r>
              <a:rPr lang="en-US" sz="2800" dirty="0" smtClean="0"/>
              <a:t>?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2800" dirty="0" smtClean="0"/>
              <a:t>	</a:t>
            </a:r>
            <a:r>
              <a:rPr lang="en-US" sz="2800" dirty="0" err="1" smtClean="0"/>
              <a:t>Copia</a:t>
            </a:r>
            <a:r>
              <a:rPr lang="en-US" sz="2800" dirty="0" smtClean="0"/>
              <a:t> </a:t>
            </a:r>
            <a:r>
              <a:rPr lang="en-US" sz="2800" dirty="0" smtClean="0"/>
              <a:t>y </a:t>
            </a:r>
            <a:r>
              <a:rPr lang="en-US" sz="2800" dirty="0" err="1" smtClean="0"/>
              <a:t>responde</a:t>
            </a:r>
            <a:r>
              <a:rPr lang="en-US" sz="2800" dirty="0" smtClean="0"/>
              <a:t> en </a:t>
            </a:r>
            <a:r>
              <a:rPr lang="en-US" sz="2800" dirty="0" err="1" smtClean="0"/>
              <a:t>oraciones</a:t>
            </a:r>
            <a:r>
              <a:rPr lang="en-US" sz="2800" dirty="0" smtClean="0"/>
              <a:t> </a:t>
            </a:r>
            <a:r>
              <a:rPr lang="en-US" sz="2800" dirty="0" err="1" smtClean="0"/>
              <a:t>completas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endParaRPr lang="en-US" sz="28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1: </a:t>
            </a:r>
            <a:r>
              <a:rPr lang="en-US" sz="2800" dirty="0" smtClean="0"/>
              <a:t>-Bring supplies by Monday including </a:t>
            </a:r>
            <a:r>
              <a:rPr lang="en-US" sz="2800" dirty="0" err="1" smtClean="0"/>
              <a:t>booksock</a:t>
            </a:r>
            <a:endParaRPr lang="en-US" sz="28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61229" y="3352800"/>
            <a:ext cx="2281971" cy="4770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500" dirty="0" smtClean="0"/>
              <a:t>1. ¿</a:t>
            </a:r>
            <a:r>
              <a:rPr lang="en-US" sz="2500" dirty="0" err="1" smtClean="0"/>
              <a:t>Quién</a:t>
            </a:r>
            <a:r>
              <a:rPr lang="en-US" sz="2500" dirty="0" smtClean="0"/>
              <a:t> </a:t>
            </a:r>
            <a:r>
              <a:rPr lang="en-US" sz="2500" dirty="0" err="1" smtClean="0"/>
              <a:t>eres</a:t>
            </a:r>
            <a:r>
              <a:rPr lang="en-US" sz="2500" dirty="0" smtClean="0"/>
              <a:t>? </a:t>
            </a:r>
            <a:endParaRPr lang="en-US" sz="25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3810000"/>
            <a:ext cx="3871060" cy="4770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500" dirty="0" smtClean="0"/>
              <a:t>2. ¿</a:t>
            </a:r>
            <a:r>
              <a:rPr lang="en-US" sz="2500" dirty="0" err="1" smtClean="0"/>
              <a:t>Eres</a:t>
            </a:r>
            <a:r>
              <a:rPr lang="en-US" sz="2500" dirty="0" smtClean="0"/>
              <a:t> </a:t>
            </a:r>
            <a:r>
              <a:rPr lang="en-US" sz="2500" dirty="0" err="1" smtClean="0"/>
              <a:t>americano</a:t>
            </a:r>
            <a:r>
              <a:rPr lang="en-US" sz="2500" dirty="0" smtClean="0"/>
              <a:t>(a)?          </a:t>
            </a:r>
            <a:endParaRPr lang="en-US" sz="25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4267200"/>
            <a:ext cx="8077200" cy="4770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3. ¿De </a:t>
            </a:r>
            <a:r>
              <a:rPr lang="en-US" sz="2500" dirty="0" err="1" smtClean="0"/>
              <a:t>qué</a:t>
            </a:r>
            <a:r>
              <a:rPr lang="en-US" sz="2500" dirty="0" smtClean="0"/>
              <a:t> </a:t>
            </a:r>
            <a:r>
              <a:rPr lang="en-US" sz="2500" dirty="0" err="1" smtClean="0"/>
              <a:t>nacionalidad</a:t>
            </a:r>
            <a:r>
              <a:rPr lang="en-US" sz="2500" dirty="0" smtClean="0"/>
              <a:t> </a:t>
            </a:r>
            <a:r>
              <a:rPr lang="en-US" sz="2500" dirty="0" err="1" smtClean="0"/>
              <a:t>eres</a:t>
            </a:r>
            <a:r>
              <a:rPr lang="en-US" sz="2500" dirty="0" smtClean="0"/>
              <a:t>?</a:t>
            </a:r>
            <a:endParaRPr lang="en-US" sz="2500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4704546"/>
            <a:ext cx="7467600" cy="4770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4. ¿De </a:t>
            </a:r>
            <a:r>
              <a:rPr lang="en-US" sz="2500" dirty="0" err="1" smtClean="0"/>
              <a:t>dónde</a:t>
            </a:r>
            <a:r>
              <a:rPr lang="en-US" sz="2500" dirty="0" smtClean="0"/>
              <a:t> </a:t>
            </a:r>
            <a:r>
              <a:rPr lang="en-US" sz="2500" dirty="0" err="1" smtClean="0"/>
              <a:t>eres</a:t>
            </a:r>
            <a:r>
              <a:rPr lang="en-US" sz="2500" dirty="0" smtClean="0"/>
              <a:t>? </a:t>
            </a:r>
            <a:r>
              <a:rPr lang="en-US" sz="2500" dirty="0" smtClean="0"/>
              <a:t>  </a:t>
            </a:r>
            <a:endParaRPr lang="en-US" sz="2500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5105400"/>
            <a:ext cx="4368888" cy="4770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500" dirty="0" smtClean="0"/>
              <a:t>5. ¿</a:t>
            </a:r>
            <a:r>
              <a:rPr lang="en-US" sz="2500" dirty="0" err="1" smtClean="0"/>
              <a:t>Eres</a:t>
            </a:r>
            <a:r>
              <a:rPr lang="en-US" sz="2500" dirty="0" smtClean="0"/>
              <a:t> </a:t>
            </a:r>
            <a:r>
              <a:rPr lang="en-US" sz="2500" dirty="0" err="1" smtClean="0"/>
              <a:t>gracioso</a:t>
            </a:r>
            <a:r>
              <a:rPr lang="en-US" sz="2500" dirty="0" smtClean="0"/>
              <a:t>(a) o </a:t>
            </a:r>
            <a:r>
              <a:rPr lang="en-US" sz="2500" dirty="0" err="1" smtClean="0"/>
              <a:t>serio</a:t>
            </a:r>
            <a:r>
              <a:rPr lang="en-US" sz="2500" dirty="0" smtClean="0"/>
              <a:t>(a)?   </a:t>
            </a:r>
            <a:endParaRPr lang="en-US" sz="2500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5562600"/>
            <a:ext cx="4067973" cy="4770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500" dirty="0" smtClean="0"/>
              <a:t>6. ¿</a:t>
            </a:r>
            <a:r>
              <a:rPr lang="en-US" sz="2500" dirty="0" err="1" smtClean="0"/>
              <a:t>Eres</a:t>
            </a:r>
            <a:r>
              <a:rPr lang="en-US" sz="2500" dirty="0" smtClean="0"/>
              <a:t> </a:t>
            </a:r>
            <a:r>
              <a:rPr lang="en-US" sz="2500" dirty="0" err="1" smtClean="0"/>
              <a:t>moreno</a:t>
            </a:r>
            <a:r>
              <a:rPr lang="en-US" sz="2500" dirty="0" smtClean="0"/>
              <a:t>/a o </a:t>
            </a:r>
            <a:r>
              <a:rPr lang="en-US" sz="2500" dirty="0" err="1" smtClean="0"/>
              <a:t>rubio</a:t>
            </a:r>
            <a:r>
              <a:rPr lang="en-US" sz="2500" dirty="0" smtClean="0"/>
              <a:t>/a? 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4254147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Describe con </a:t>
            </a:r>
            <a:r>
              <a:rPr lang="en-US" dirty="0" err="1" smtClean="0">
                <a:solidFill>
                  <a:srgbClr val="FF0000"/>
                </a:solidFill>
              </a:rPr>
              <a:t>adjetivos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/>
          <a:lstStyle/>
          <a:p>
            <a:r>
              <a:rPr lang="es-ES" dirty="0" smtClean="0"/>
              <a:t>¿Quién es? Y ¿Como es?</a:t>
            </a:r>
            <a:endParaRPr lang="es-ES" dirty="0"/>
          </a:p>
        </p:txBody>
      </p:sp>
      <p:sp>
        <p:nvSpPr>
          <p:cNvPr id="4" name="AutoShape 2" descr="data:image/jpeg;base64,/9j/4AAQSkZJRgABAQAAAQABAAD/2wCEAAkGBxQTEhUTEhQVFRUXGBgXFBcYFBgXFBUYFRUXFxQXFBQYHCggGBolHBQUITEhJSkrLi4uFx8zODMsNygtLiwBCgoKDg0OGhAQGywkHSQsLCwsLCwsLCwsLCwsLCwsLCwsLCwsLCwsLCwsLCwsLCwsLCwsLCwsLCwsLCwsLCwsN//AABEIAOAAwwMBIgACEQEDEQH/xAAcAAAABwEBAAAAAAAAAAAAAAABAgMEBQYHAAj/xAA7EAABAwIEAwUGBgAGAwEAAAABAAIRAwQFEiExQWFxBiJRgaEHEzKRsfAjQlLB0eEUM2JygpIVJPEW/8QAGQEAAwEBAQAAAAAAAAAAAAAAAQIDAAQF/8QAIxEAAgICAgIDAQEBAAAAAAAAAAECEQMhEjEiQQQTUWEyFP/aAAwDAQACEQMRAD8A2MWg5fJB/hhyTmUk9yyA2I/4cckHuB4fRKFyLKILA9w1FNEeCVC6UDWImiEAphDWqhrS5xgASSdgAsl7Z+1FwJpWbQANDVOpd45G8BzWYVZpl7e0qX+Y9reu6rN327tG7Pb9fQLCb/EqlV2ao5zyfEykGP01gLWMkbNee0FpEU/I5R9FD1O11Z2pzEdf4Wc0K40Ak8FK2mKZNHtMDfxbz1UJzmui0YxZaqeMEul0+TiPqpzDsWE/h1Hh36XGQejlRrmqHNzU3Zm/fHgeRTa3xXWDoQhDLL2GUEbhhOJCp3XiHjh4/wBqU92OSyzCMczZST3m8fHiP3Wm4fdCpTDh9nguhOyEtC/uRyQe5E7hKtqAbwhC1i2FFDok3UQnlKTwRiEoRmLYcYXOswNQB6J60baIIRRhi21aNg0dAB9EJodE7gIjgmBYydTHJAnDhquSgJQlJPRpQOK1jCZKEFBujNCIrBCSr1gxpe8hrWguc47ADclKrIvbZ2mLWttqZ7pk1DPxOGzeYG55kImK/wC0T2iOuiaNvLLcaE7Oq8yODeSz/OUm12v3xQGN5hKx0L+7J5Ij6W878ClaVzppE+h/hIvu54QePzQVjNIStqpDvvyUhXxDMWkxq0T12USNXSPH7+qOKZj6LNJsCb6HNnfupuLQdDw4I1S5nXhw5ckyyEGfvXdKU2nLHNal2FX0TGG4m5h+/vitIwLtoWU422GwOw8FkbWEKWsLiN0OXHoZJPs2Kx7ZMPxu+enyEKyYZj9GoYa4SeGuqxP/ABjGjUNE/PqjW/aFrXAcARB2joVo5b7QJY66PQ1G4BEtIKJUqKkdmcebXaPyu4OB0nwKt1u6d9DxHNUoiPmuQF0JPYrpCCQbDZ0YFJOOyUZtwRAhF7dVyRrHUrkoaJZcuQtCwQoCVpNRQjMdoi2YB7V5k9p9+Kt/VDD3Kf4Y5kEl583Er0vezkcW75THWNF5IxFrvePDviDnA9QTKy6AMRTPDb1RS2dpToTwU1hmFxBO51U5zUUVx4+TpELQwx52lTNn2aLt1Y7GxCslrZjwXFP5Mn0d0PjRXZS6XZflr98Uo3su7aAtApWoCdstwOCmssynCC9Gcf8A5A7fsj0uxpO56rRXUOSFtHkj9s/0XjH8M8d2TI3UPjGBVaQLm6rWq1McFG3NAOBDhyWWaSYXCLRirKziY56pSp3ddRO54eqne0+DGm8uaJG/RM7W8IEQD6ei7VNNWjilCnTJHsni5pVWOB0kBzZ0InXz3W82VSYM8h/tOo+S83XQg5smTjI289Ftfs5xb39CmSZe0ZXa/pmD6hWhK0Qmi7VNkIGkI3BCQsmK0JhpSkQECMFmZDd7DK5LEBcgYeBcAjDZFzJkE4opchcUQlEDE678rS47AE+QXlC9rZ6r3eLnGfGSTK9Ee07Gja2NRzfjqfhs5FwOY+Qlebqbv4QZkPLRkuGyttlSlVXDnQ5XDClw/JZ3/GSJe2pQpW2cm1s0FP6VILiVnYxzSThtIpKjTS5dwVUiTQBlFzHilDqie5J/+fRG2LQk6ePim72J25kHVN6xU2OkVrtLbd2dOfPkqdcW0OkHfWIn5FXvHoNMyqPdVJAA4fMdFfC2RyoTAP8AUCFM9jcZNtctLYLXEBzRtrAmFA1qctO6YYG4i5pAACajAY8M4XZjWzmn0epKJkA8CBCVci0hGnglHFV9kAob0XFsrpQFyJhIsK5H1+wgWASHBERp0RMyyCC0IrkqHpKodVl2Bma+3SmTZ03AfDV1PgHNj9gsIpjVbr7dKzxaUmN+B1Sahn9I7gjqVhTRqszIkMNEuOuyl3YqacNbJPHko7Aqc5vJTmCWLRL3QTzXJlaTdnbhTpUda9pHs+IE68VN2fa5p0I16qJvK1LYtnwUY6gyZDSP6U6i1dFrkvZpeG44yoVIOugSs5wl+V3jzVvsiXCQpN1oqknskq+JNZMlRF32yazYSmuKUXEwQq9Wthmhrc7vDh0EIxaYJRSRYH9q3P8AhGnJDbdoRMPB148/JRNN1SmAHUcg5ggfOIUtZXVOo0sc0N5IT/qNFWtMe37RUpOjWQY+SzW5rQTyMEfutJw6jkBYduGvArMcfpZK9VvCZCf4y20RzulYu+4Ea+GhCaYQ8NuaRJ/O2TtHeCYF/BDSBJEfVd0Y0ccpWerwUu1R2DAmhSzauyMnrlCkG7pyIJKBHhEIhZdhTEi4+K5FcNd1yFgH7UIahYuRQwGZJyjOCDL1RAZ97a6kYfHA1Wa+G68/vd4L0n7UMNbWw6qCYLYewbkuadAOsrzjUoETw67/ACQbCkTWBiKbieKmaOjPJRuCiWAK1/8Aj5aIErz80tno4V4ohLSoKbXVC0OMaTqJTnBMV968U6pL5cWvaWDKBBIcx3CE4pWhBIEwdxAIUjY2eXZgbzgSgs1IaWG3dkPc4eWk5dgdOnAhW/s5IaPJRV3A03U9gzYapOVspVIG/ss4MaTx4KCrU30WVS0Q+IaQNhtI5q0MKRucPnvMMH74I3W0L6plP7MX7y9rHU3EHMK2Zxc1wjR2uxlSjcLa1xIkgHu8uSk/8I/YlpHmPROWUY339EZzcwRSgtDFg0lZx7QLWKpeOIH8LU7z4Vnvbun8JPgR8imw+MhMq5RZQ6bdFIYCQLijnkt94wOj9JcJUozBC5sNJB+4Q9h8CfdXYpahrSXPPJhEjqdl3QmpdHJPG4rZ6SogAACEtCQotAHT9koCqHOKMchJ5pMFHKxhMFcilcgYfBGhA3ZcUUMAAhbAQtPRFLQSs2YRr02uEESOa859vaIbc3AgN/FdAG269JOYFgPtJsy27uAfHO08nAf2pzekVxK7X8K9hJgNV6wy47uqptjQ7o6BTVhcRouHNt2d2FaotAY3fgkqtYAE8Am7K0hRmMVXEQ3hqVFItVCt3XOh2B4ceUqyYVGQbLOLnEnRAbPjrEKWwvGIZBPRO4NbF1LRdqb9UrTvQHZHaHceB/tUenjdZj/8vunwMnzClLsPewVNiNQP7WaoPFFtdUHVN6jgFEYfiGZuu6cVK3ityJ8XYW6rSqv2vtgaIPP6qwuMqNx9s08sTJAEIRdOwuKaoJZW+b3bgO6GjM7porn2DwEUGPqHeoZA/S2SfUmVX8Ptx7unTA10EeMnSfRaTa0Q1jW75QB8l14E7bOb5UvFIVYlEVoCMF1+zhCkLmnVc8oOKJjlyEOXJTD4cEEI1NCQshgpCEQhMIGlFmB38ln/ALVcAbUom5ByuptIf/rZ/IWgVCoHtpQ95ZXDOJpmPqhV9mUmnaMJsajdADPgfonD+6eXVQWEVYGU7tMFWEjM0clw5VUj0MUrjZI2dX7/ALSVepqUnaO0KjKt13zJ0UYxtnRyQ/pWQeVJ22CNGsapHCaFStGTKxsEhx1mOSlqeD1srT76CSM3dGk7wZT7A5wXsXpWLQNglHVBEJK4wyuyctXMA2RLYk66KKF+c/u3gNeIO8ghaSr0KmpdMOWZHmNt/mnNSsmz6slp8t0dztQFBodsc03GFE9osWbQDHuGYkw0DodU/fW0VE7b3BqV2Ux+Vu3Nx/pWwwUpbIZZuMdF29nmIPu7tjiMtOm1zsu5J2bJWtgrPfZJh/u6D3HcuDB5NBPqVoLSvQgklo4Mkm5bFAUIKTBR5TkwCiko5RSdUTBCuQeRQoGJNg0QNclg1BlQQwnKFgQwjtTGE6pTS6ohzXMP5gQfMap490pFywp5t7S4cbW7c1wgP1jgSDqlrCvIjktI9rPZxta2dXaO/TbmJ4wN1kdlUIDSdiNOcaFc+eF7OnBOtE/a1O8Y5/RQeIuIa53EAwpXDjNUAcQk8btYa4+A1XNDxkdlWir0McumAe7quaGiABGk7o7u0F8APx6kDbUfwpO0w7ugwnIw4ELo+yP4S/52/ZXamO3rwc1erB0Pej0C6zxWsKrXVHOdqBqZ06qxUMNBOWEljuC5Ggga9P3Q+2L1RlgcdplktKuYCPEFSVWAmNvaZMreQnrCWuqm64H26OhiVzchoJOw36DxVWsLcVXurv8AzO0HgBsPlCkMYJNN3OB/2KSsqWQA7NboOZOrirx8YkZbZq/s8b/6k+NR5+UD9laJVf7A0i2ypSInM7/s9xCsIJXfFUkefPbYZohGBQsaUoGpxRNAUdAsYJC5JPOvFCgYnAuXNXFBDAFAAuKKZTABe1ImmUoHIHO6IWAZ3toKjHU3bPaWnTg7Q6LDu1PZ6pa0hSqUzFJzvd1R8D2OMgHwdy5Ld3OWMe3PtCS+nZsOjPxKuu7j8DfISfMLPaGTrZVsKd+Iz5KcxG2DnFh2e0t8zt6qsYdX1Y7wIP8AKtWKugBy87Kqmj0sTtERY0+7Ea7HqN1INoaKLe54qZ2CWu3A3DtjHIqUtr0HQ90gkGfHiCi0dURfD7OXZjw2Ckbu1FRzGkCGnOZ5Jm25LRIBOsCBpyT6iwtGZ3xO9BwCUVr2DXZ3geqYXNPUqUeNFHXBERxKkSY2oWzXNeHiRke4dWtlv0URbWVWu9jWNMOdlYPEnczyCkrus+mA5m4cIH6hOrTyI081p3Zy3ZVyXehLmxTaBDKQ4gDi7xK7MEFKOzlzycZEnZW3u2Mpj8rQPkE7pyEIbquhdhxB8yElEhHWMEAKEoXFEJ6LGG7xqhXP3XIWYmgVxai03aDohlKmMCdkmSuJRC5MgMUBSL5Rw5JVHIgGONYoy3oVK1Q92m0uPONgOpgLy7jOIPrvfWq6vqPLncYnYA+AGi0X209pc9QWVM91nerHxf8AlZ5b9SsyrxkGn5hCzCh9Yu0H3srjb1Pe0eYVKpKc7O3+VxadiuPNG9o7sTrQrSuCwwQYUhQvGSXE676808uLEP7zfspvTwrn6KHJHZGTSHIxYCNCY25Jzb1HVCHFda4dTAEknyhSdENbsPPilbM2BdENZxUMDmM8AE5xa6zQwcfQcUi2nAgJXomlY0xH4QZ/OyP+4Uz2C7SC3q1Leq6KTnuLCdmOnY8ioG7fNejT8CXu/wCI0UaTJfvvP2V1YG4xs5865Oj0Db3DXjMxwcPEEH1CUDli2EYjVa4Gm9zHxuPhdH6hxEK54Z20IIbdMyHhUbqw8yOC6zjcC6lx8Vwcm1C6DxmYQ4HYg6I+dMILSglED1znrGCv3XIvvFyUxNUYyjoPouICRot7rf8Aa36Ium8/0kQ4o4CUk6FUe03b60te7n96/wDQwg/M8FlPaT2hXN2cjPwaZ/K0mT/ucnoBtGOdrbS2Bz1A5w/IyHPPrp5rJu03tHu65Ipf+vT1gNPfPNz/AB6Km0qQHxHqUnWeI36dEql+D8UhldVC5xcSXOOpJMkk7kniV1Zv4YP+r9igaBP9I1678DgYePoUwtCtueKXYY1+SQwx4eIG43Cd1afyUJd0dcNqyewvEC7YgO4jaeYUsLk8eqpVOjOxTtocNC53zXPKCvs6IyZbKF6J3jzXX2KMaNDJ4RxVUFLXc9ZKS9zDgUv1r9G5MuFn3teJ3T/3YhROF1DCf4jctp0nOcQOEnpwUXbdFLSRD2rg64rVP0Uz6iE0pI2BPm3r1R+d4a2eIG6JRbr6LuqkkcLdtseWBIJjQgHWOEJm29Ln6knz2UpbdwyO8Dv4wVA3bclYjxVl/miT7ssNjiFakc1J5b4xseo2Vpwvt9BDbhn/ADZw6s/hV/DaIcISGJYdlM7t46eqWNxQZKL7NbsrxlVodSc1w5HbqOCcLGKFGozvUnEHgWkg+isOE9t61MhldoqDx2eP2Kosi9knj/DR/djxXKDo9tLUtBLyORBBHVctYnF/hAY77XKVNoZa0/euAAL3EtYNBsIkrOcb7XXl1/m1SG/ob3W/IJAYTlE+pTCrQJMDZFd0kPSQwqOnQBSFlb5BmO5UhZYTHePki3DZcGjbilnYYL2JVLbPT25qMqiDA2GnVWWq2GnwUDUZxRl4pIy8m2M3sgIX0pt6viMrvkYSmRPMPoZy+n+phHpp6hKnsLiVWlUIMjQqWoYyQIcM3MaFRIARmmE8op9iRm49FnsMUpfmdHVSNS/oRpUb81Q5QqL+PFl4/KkvRdP/AClH9Y+qbVMeognQuHIRPmVU1xCKwRA/kzLMe1rwC2k1rB4nU/woe6v31TmqOLj4n9gmTWqSwKx9/cU6YGhcM3QGSqLHGPSJyySn2y72lL3VrRpcSM7ur9vRBRbLuqe4ufxDGw0HQaIuFUczvNQpykXTqJK4ZZmddlWe1VLLVPIgjor9SAG2/FVftfZmp3gNhHluruNLRJPYvhVXutI4wrA6kHN14qrYBUmk3lurRZvkJoR0Cb2Vu/D7Z0j4CfkVH4viTnj4RpxA1VvvrYVGlpCpr6Hu35H7flP7FRyRceuikGmJUqxIBk/MLkd9ETw+Z/hAsoKgNsmK1vmjp+yCnhjRB4qWogQNthx5Jvc1QDuu1I5mN7ymMvgq5SZNUqxXNTuE8OCi7ClrmUcquVFIOkxPFBDY8VDup6GVNYg2ZPP6Afyot5EKOR+RSC8SOeyE4wx2Wqxx2BHqkq7tU5oURu7QcSYACWxiu4za5K9RvAPdHQ6j6piQrB2pdTe8VaTszSMrj/qaB+ygV0HMxMI0Tsu2Ssx5ogEhMpZjQOHmuYeJ4ojnrGDneBM7aaqz9j61O1qh9fuudowE/DA3fHwiSm2C2oYwOPxvEz+lnADmTKbXuHEglrSANyeaR70PTWy7XTe9MyDr1BTnB35TCpWC4waP4Necn5XcWeXFqt1CoA6QZadjwhRa4SsupckT9a4goKrZa7jIP0UdWqbGVLVCPdy3wV07ZNornZo/G3wcVZ7bQqp4E+Ll7fGFawITxEbFq+ih8ZtA6HKXrmWpn8TSCtJWjRdMrRAGk+v9Lk5qAgka+i5R0Oz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828800"/>
            <a:ext cx="185737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600200"/>
            <a:ext cx="1914525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7526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914400" y="4572000"/>
            <a:ext cx="2435225" cy="121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" y="4038600"/>
            <a:ext cx="2435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(</a:t>
            </a:r>
            <a:r>
              <a:rPr lang="en-US" dirty="0" err="1" smtClean="0">
                <a:solidFill>
                  <a:srgbClr val="0000FF"/>
                </a:solidFill>
              </a:rPr>
              <a:t>Él</a:t>
            </a:r>
            <a:r>
              <a:rPr lang="en-US" dirty="0" smtClean="0">
                <a:solidFill>
                  <a:srgbClr val="0000FF"/>
                </a:solidFill>
              </a:rPr>
              <a:t>) </a:t>
            </a:r>
            <a:r>
              <a:rPr lang="en-US" dirty="0" err="1" smtClean="0">
                <a:solidFill>
                  <a:srgbClr val="0000FF"/>
                </a:solidFill>
              </a:rPr>
              <a:t>Es</a:t>
            </a:r>
            <a:r>
              <a:rPr lang="en-US" dirty="0" smtClean="0">
                <a:solidFill>
                  <a:srgbClr val="0000FF"/>
                </a:solidFill>
              </a:rPr>
              <a:t> Jim Carrey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05200" y="4038600"/>
            <a:ext cx="2663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err="1" smtClean="0">
                <a:solidFill>
                  <a:srgbClr val="FF0000"/>
                </a:solidFill>
              </a:rPr>
              <a:t>Él</a:t>
            </a:r>
            <a:r>
              <a:rPr lang="en-US" dirty="0" smtClean="0">
                <a:solidFill>
                  <a:srgbClr val="FF0000"/>
                </a:solidFill>
              </a:rPr>
              <a:t>) </a:t>
            </a:r>
            <a:r>
              <a:rPr lang="en-US" dirty="0" err="1" smtClean="0">
                <a:solidFill>
                  <a:srgbClr val="FF0000"/>
                </a:solidFill>
              </a:rPr>
              <a:t>Es</a:t>
            </a:r>
            <a:r>
              <a:rPr lang="en-US" dirty="0" smtClean="0">
                <a:solidFill>
                  <a:srgbClr val="FF0000"/>
                </a:solidFill>
              </a:rPr>
              <a:t> Gabriel Iglesias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00800" y="4038600"/>
            <a:ext cx="2435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9900"/>
                </a:solidFill>
              </a:rPr>
              <a:t> (Ella) </a:t>
            </a:r>
            <a:r>
              <a:rPr lang="en-US" dirty="0" err="1" smtClean="0">
                <a:solidFill>
                  <a:srgbClr val="009900"/>
                </a:solidFill>
              </a:rPr>
              <a:t>Es</a:t>
            </a:r>
            <a:r>
              <a:rPr lang="en-US" dirty="0" smtClean="0">
                <a:solidFill>
                  <a:srgbClr val="009900"/>
                </a:solidFill>
              </a:rPr>
              <a:t> Jane Lynch</a:t>
            </a:r>
            <a:endParaRPr lang="en-US" dirty="0">
              <a:solidFill>
                <a:srgbClr val="0099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8975" y="4419600"/>
            <a:ext cx="24352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 Jim Carrey (</a:t>
            </a:r>
            <a:r>
              <a:rPr lang="en-US" dirty="0" err="1" smtClean="0">
                <a:solidFill>
                  <a:srgbClr val="0000FF"/>
                </a:solidFill>
              </a:rPr>
              <a:t>Él</a:t>
            </a:r>
            <a:r>
              <a:rPr lang="en-US" dirty="0" smtClean="0">
                <a:solidFill>
                  <a:srgbClr val="0000FF"/>
                </a:solidFill>
              </a:rPr>
              <a:t>) </a:t>
            </a:r>
            <a:r>
              <a:rPr lang="en-US" dirty="0" err="1" smtClean="0">
                <a:solidFill>
                  <a:srgbClr val="0000FF"/>
                </a:solidFill>
              </a:rPr>
              <a:t>es</a:t>
            </a:r>
            <a:r>
              <a:rPr lang="en-US" dirty="0" smtClean="0">
                <a:solidFill>
                  <a:srgbClr val="0000FF"/>
                </a:solidFill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 </a:t>
            </a:r>
            <a:endParaRPr lang="en-US" dirty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05200" y="4419600"/>
            <a:ext cx="24352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Gabriel Iglesias (</a:t>
            </a:r>
            <a:r>
              <a:rPr lang="en-US" dirty="0" err="1" smtClean="0">
                <a:solidFill>
                  <a:srgbClr val="FF0000"/>
                </a:solidFill>
              </a:rPr>
              <a:t>Él</a:t>
            </a:r>
            <a:r>
              <a:rPr lang="en-US" dirty="0" smtClean="0">
                <a:solidFill>
                  <a:srgbClr val="FF0000"/>
                </a:solidFill>
              </a:rPr>
              <a:t>) </a:t>
            </a:r>
            <a:r>
              <a:rPr lang="en-US" dirty="0" err="1" smtClean="0">
                <a:solidFill>
                  <a:srgbClr val="FF0000"/>
                </a:solidFill>
              </a:rPr>
              <a:t>es</a:t>
            </a:r>
            <a:r>
              <a:rPr lang="en-US" dirty="0" smtClean="0">
                <a:solidFill>
                  <a:srgbClr val="FF0000"/>
                </a:solidFill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400800" y="4419600"/>
            <a:ext cx="24352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9900"/>
                </a:solidFill>
              </a:rPr>
              <a:t> Jane Lynch (Ella) </a:t>
            </a:r>
            <a:r>
              <a:rPr lang="en-US" dirty="0" err="1" smtClean="0">
                <a:solidFill>
                  <a:srgbClr val="009900"/>
                </a:solidFill>
              </a:rPr>
              <a:t>es</a:t>
            </a:r>
            <a:r>
              <a:rPr lang="en-US" dirty="0" smtClean="0">
                <a:solidFill>
                  <a:srgbClr val="009900"/>
                </a:solidFill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9900"/>
                </a:solidFill>
              </a:rPr>
              <a:t> </a:t>
            </a:r>
            <a:endParaRPr lang="en-US" dirty="0">
              <a:solidFill>
                <a:srgbClr val="0099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990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990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99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4913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El </a:t>
            </a:r>
            <a:r>
              <a:rPr lang="en-US" dirty="0" err="1" smtClean="0">
                <a:solidFill>
                  <a:srgbClr val="FF0000"/>
                </a:solidFill>
              </a:rPr>
              <a:t>verbo</a:t>
            </a:r>
            <a:r>
              <a:rPr lang="en-US" dirty="0" smtClean="0">
                <a:solidFill>
                  <a:srgbClr val="FF0000"/>
                </a:solidFill>
              </a:rPr>
              <a:t> SER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143000"/>
            <a:ext cx="8343900" cy="5638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¿</a:t>
            </a:r>
            <a:r>
              <a:rPr lang="en-US" sz="2800" dirty="0" err="1" smtClean="0"/>
              <a:t>Qué</a:t>
            </a:r>
            <a:r>
              <a:rPr lang="en-US" sz="2800" dirty="0" smtClean="0"/>
              <a:t> </a:t>
            </a:r>
            <a:r>
              <a:rPr lang="en-US" sz="2800" dirty="0" err="1" smtClean="0"/>
              <a:t>es</a:t>
            </a:r>
            <a:r>
              <a:rPr lang="en-US" sz="2800" dirty="0" smtClean="0"/>
              <a:t> un </a:t>
            </a:r>
            <a:r>
              <a:rPr lang="en-US" sz="2800" dirty="0" err="1" smtClean="0"/>
              <a:t>pronombre</a:t>
            </a:r>
            <a:r>
              <a:rPr lang="en-US" sz="2800" dirty="0" smtClean="0"/>
              <a:t>? ¿</a:t>
            </a:r>
            <a:r>
              <a:rPr lang="en-US" sz="2800" dirty="0" err="1" smtClean="0"/>
              <a:t>Cuáles</a:t>
            </a:r>
            <a:r>
              <a:rPr lang="en-US" sz="2800" dirty="0" smtClean="0"/>
              <a:t> son?</a:t>
            </a:r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¿</a:t>
            </a:r>
            <a:r>
              <a:rPr lang="en-US" sz="2800" dirty="0" err="1" smtClean="0"/>
              <a:t>Qué</a:t>
            </a:r>
            <a:r>
              <a:rPr lang="en-US" sz="2800" dirty="0" smtClean="0"/>
              <a:t> </a:t>
            </a:r>
            <a:r>
              <a:rPr lang="en-US" sz="2800" dirty="0" err="1" smtClean="0"/>
              <a:t>es</a:t>
            </a:r>
            <a:r>
              <a:rPr lang="en-US" sz="2800" dirty="0" smtClean="0"/>
              <a:t> un </a:t>
            </a:r>
            <a:r>
              <a:rPr lang="en-US" sz="2800" dirty="0" err="1" smtClean="0"/>
              <a:t>verbo</a:t>
            </a:r>
            <a:r>
              <a:rPr lang="en-US" sz="2800" dirty="0" smtClean="0"/>
              <a:t>?</a:t>
            </a:r>
          </a:p>
          <a:p>
            <a:endParaRPr lang="en-US" sz="2800" dirty="0"/>
          </a:p>
          <a:p>
            <a:r>
              <a:rPr lang="en-US" sz="2800" dirty="0" smtClean="0"/>
              <a:t>¿Como se dice “</a:t>
            </a:r>
            <a:r>
              <a:rPr lang="en-US" sz="2800" dirty="0" err="1" smtClean="0"/>
              <a:t>Ser</a:t>
            </a:r>
            <a:r>
              <a:rPr lang="en-US" sz="2800" dirty="0" smtClean="0"/>
              <a:t>” en ingles? </a:t>
            </a:r>
          </a:p>
          <a:p>
            <a:endParaRPr lang="en-US" sz="2800" dirty="0"/>
          </a:p>
          <a:p>
            <a:r>
              <a:rPr lang="en-US" sz="2800" dirty="0" smtClean="0"/>
              <a:t>¿</a:t>
            </a:r>
            <a:r>
              <a:rPr lang="en-US" sz="2800" dirty="0" err="1" smtClean="0"/>
              <a:t>Qué</a:t>
            </a:r>
            <a:r>
              <a:rPr lang="en-US" sz="2800" dirty="0" smtClean="0"/>
              <a:t> </a:t>
            </a:r>
            <a:r>
              <a:rPr lang="en-US" sz="2800" dirty="0" err="1" smtClean="0"/>
              <a:t>es</a:t>
            </a:r>
            <a:r>
              <a:rPr lang="en-US" sz="2800" dirty="0" smtClean="0"/>
              <a:t> “</a:t>
            </a:r>
            <a:r>
              <a:rPr lang="en-US" sz="2800" dirty="0" err="1" smtClean="0"/>
              <a:t>conjugar</a:t>
            </a:r>
            <a:r>
              <a:rPr lang="en-US" sz="2800" dirty="0" smtClean="0"/>
              <a:t>” un </a:t>
            </a:r>
            <a:r>
              <a:rPr lang="en-US" sz="2800" dirty="0" err="1" smtClean="0"/>
              <a:t>verbo</a:t>
            </a:r>
            <a:r>
              <a:rPr lang="en-US" sz="2800" dirty="0" smtClean="0"/>
              <a:t>? </a:t>
            </a:r>
            <a:r>
              <a:rPr lang="en-US" sz="2800" i="1" dirty="0" smtClean="0"/>
              <a:t>What is “conjugating” a verb?</a:t>
            </a: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1524000"/>
            <a:ext cx="7543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FF"/>
                </a:solidFill>
              </a:rPr>
              <a:t>Un </a:t>
            </a:r>
            <a:r>
              <a:rPr lang="en-US" sz="2800" dirty="0" err="1" smtClean="0">
                <a:solidFill>
                  <a:srgbClr val="0000FF"/>
                </a:solidFill>
              </a:rPr>
              <a:t>pronombre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</a:rPr>
              <a:t>remplaza</a:t>
            </a:r>
            <a:r>
              <a:rPr lang="en-US" sz="2800" dirty="0" smtClean="0">
                <a:solidFill>
                  <a:srgbClr val="0000FF"/>
                </a:solidFill>
              </a:rPr>
              <a:t> un </a:t>
            </a:r>
            <a:r>
              <a:rPr lang="en-US" sz="2800" dirty="0" err="1" smtClean="0">
                <a:solidFill>
                  <a:srgbClr val="0000FF"/>
                </a:solidFill>
              </a:rPr>
              <a:t>sustantivo</a:t>
            </a:r>
            <a:r>
              <a:rPr lang="en-US" sz="2800" dirty="0" smtClean="0">
                <a:solidFill>
                  <a:srgbClr val="0000FF"/>
                </a:solidFill>
              </a:rPr>
              <a:t>. </a:t>
            </a:r>
            <a:r>
              <a:rPr lang="en-US" sz="2800" i="1" dirty="0" smtClean="0">
                <a:solidFill>
                  <a:srgbClr val="0000FF"/>
                </a:solidFill>
              </a:rPr>
              <a:t>(A pronoun replaces a noun.)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FF"/>
                </a:solidFill>
              </a:rPr>
              <a:t>Los </a:t>
            </a:r>
            <a:r>
              <a:rPr lang="en-US" sz="2800" dirty="0" err="1" smtClean="0">
                <a:solidFill>
                  <a:srgbClr val="0000FF"/>
                </a:solidFill>
              </a:rPr>
              <a:t>pronombres</a:t>
            </a:r>
            <a:r>
              <a:rPr lang="en-US" sz="2800" dirty="0" smtClean="0">
                <a:solidFill>
                  <a:srgbClr val="0000FF"/>
                </a:solidFill>
              </a:rPr>
              <a:t> son: </a:t>
            </a:r>
            <a:r>
              <a:rPr lang="en-US" sz="2800" dirty="0" err="1" smtClean="0">
                <a:solidFill>
                  <a:srgbClr val="0000FF"/>
                </a:solidFill>
              </a:rPr>
              <a:t>Yo</a:t>
            </a:r>
            <a:r>
              <a:rPr lang="en-US" sz="2800" dirty="0" smtClean="0">
                <a:solidFill>
                  <a:srgbClr val="0000FF"/>
                </a:solidFill>
              </a:rPr>
              <a:t>, </a:t>
            </a:r>
            <a:r>
              <a:rPr lang="en-US" sz="2800" dirty="0" err="1" smtClean="0">
                <a:solidFill>
                  <a:srgbClr val="0000FF"/>
                </a:solidFill>
              </a:rPr>
              <a:t>Tú</a:t>
            </a:r>
            <a:r>
              <a:rPr lang="en-US" sz="2800" dirty="0" smtClean="0">
                <a:solidFill>
                  <a:srgbClr val="0000FF"/>
                </a:solidFill>
              </a:rPr>
              <a:t>, </a:t>
            </a:r>
            <a:r>
              <a:rPr lang="en-US" sz="2800" dirty="0" err="1" smtClean="0">
                <a:solidFill>
                  <a:srgbClr val="0000FF"/>
                </a:solidFill>
              </a:rPr>
              <a:t>Él</a:t>
            </a:r>
            <a:r>
              <a:rPr lang="en-US" sz="2800" dirty="0" smtClean="0">
                <a:solidFill>
                  <a:srgbClr val="0000FF"/>
                </a:solidFill>
              </a:rPr>
              <a:t>, Ella, </a:t>
            </a:r>
            <a:r>
              <a:rPr lang="en-US" sz="2800" dirty="0" err="1" smtClean="0">
                <a:solidFill>
                  <a:srgbClr val="0000FF"/>
                </a:solidFill>
              </a:rPr>
              <a:t>Usted</a:t>
            </a:r>
            <a:r>
              <a:rPr lang="en-US" sz="2800" dirty="0" smtClean="0">
                <a:solidFill>
                  <a:srgbClr val="0000FF"/>
                </a:solidFill>
              </a:rPr>
              <a:t> (</a:t>
            </a:r>
            <a:r>
              <a:rPr lang="en-US" sz="2800" dirty="0" err="1" smtClean="0">
                <a:solidFill>
                  <a:srgbClr val="0000FF"/>
                </a:solidFill>
              </a:rPr>
              <a:t>Ud</a:t>
            </a:r>
            <a:r>
              <a:rPr lang="en-US" sz="2800" dirty="0" smtClean="0">
                <a:solidFill>
                  <a:srgbClr val="0000FF"/>
                </a:solidFill>
              </a:rPr>
              <a:t>.), </a:t>
            </a:r>
            <a:r>
              <a:rPr lang="en-US" sz="2800" dirty="0" err="1" smtClean="0">
                <a:solidFill>
                  <a:srgbClr val="0000FF"/>
                </a:solidFill>
              </a:rPr>
              <a:t>Nosotros</a:t>
            </a:r>
            <a:r>
              <a:rPr lang="en-US" sz="2800" dirty="0" smtClean="0">
                <a:solidFill>
                  <a:srgbClr val="0000FF"/>
                </a:solidFill>
              </a:rPr>
              <a:t>, </a:t>
            </a:r>
            <a:r>
              <a:rPr lang="en-US" sz="2800" dirty="0" err="1" smtClean="0">
                <a:solidFill>
                  <a:srgbClr val="0000FF"/>
                </a:solidFill>
              </a:rPr>
              <a:t>Ellos</a:t>
            </a:r>
            <a:r>
              <a:rPr lang="en-US" sz="2800" dirty="0" smtClean="0">
                <a:solidFill>
                  <a:srgbClr val="0000FF"/>
                </a:solidFill>
              </a:rPr>
              <a:t>, </a:t>
            </a:r>
            <a:r>
              <a:rPr lang="en-US" sz="2800" dirty="0" err="1" smtClean="0">
                <a:solidFill>
                  <a:srgbClr val="0000FF"/>
                </a:solidFill>
              </a:rPr>
              <a:t>Ellas</a:t>
            </a:r>
            <a:r>
              <a:rPr lang="en-US" sz="2800" dirty="0" smtClean="0">
                <a:solidFill>
                  <a:srgbClr val="0000FF"/>
                </a:solidFill>
              </a:rPr>
              <a:t>, </a:t>
            </a:r>
            <a:r>
              <a:rPr lang="en-US" sz="2800" dirty="0" err="1" smtClean="0">
                <a:solidFill>
                  <a:srgbClr val="0000FF"/>
                </a:solidFill>
              </a:rPr>
              <a:t>Ustedes</a:t>
            </a:r>
            <a:r>
              <a:rPr lang="en-US" sz="2800" dirty="0" smtClean="0">
                <a:solidFill>
                  <a:srgbClr val="0000FF"/>
                </a:solidFill>
              </a:rPr>
              <a:t> (</a:t>
            </a:r>
            <a:r>
              <a:rPr lang="en-US" sz="2800" dirty="0" err="1" smtClean="0">
                <a:solidFill>
                  <a:srgbClr val="0000FF"/>
                </a:solidFill>
              </a:rPr>
              <a:t>Uds</a:t>
            </a:r>
            <a:r>
              <a:rPr lang="en-US" sz="2800" dirty="0" smtClean="0">
                <a:solidFill>
                  <a:srgbClr val="0000FF"/>
                </a:solidFill>
              </a:rPr>
              <a:t>.)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0375" y="3505200"/>
            <a:ext cx="57118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FF"/>
                </a:solidFill>
              </a:rPr>
              <a:t>Un </a:t>
            </a:r>
            <a:r>
              <a:rPr lang="en-US" sz="2800" dirty="0" err="1" smtClean="0">
                <a:solidFill>
                  <a:srgbClr val="0000FF"/>
                </a:solidFill>
              </a:rPr>
              <a:t>verbo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</a:rPr>
              <a:t>es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</a:rPr>
              <a:t>una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</a:rPr>
              <a:t>palabra</a:t>
            </a:r>
            <a:r>
              <a:rPr lang="en-US" sz="2800" dirty="0" smtClean="0">
                <a:solidFill>
                  <a:srgbClr val="0000FF"/>
                </a:solidFill>
              </a:rPr>
              <a:t> de </a:t>
            </a:r>
            <a:r>
              <a:rPr lang="en-US" sz="2800" dirty="0" err="1" smtClean="0">
                <a:solidFill>
                  <a:srgbClr val="0000FF"/>
                </a:solidFill>
              </a:rPr>
              <a:t>accion</a:t>
            </a:r>
            <a:r>
              <a:rPr lang="en-US" sz="2800" dirty="0" smtClean="0">
                <a:solidFill>
                  <a:srgbClr val="0000FF"/>
                </a:solidFill>
              </a:rPr>
              <a:t>. </a:t>
            </a:r>
            <a:r>
              <a:rPr lang="en-US" sz="2800" i="1" dirty="0" smtClean="0">
                <a:solidFill>
                  <a:srgbClr val="0000FF"/>
                </a:solidFill>
              </a:rPr>
              <a:t>(A verb is an action word.)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4724400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FF"/>
                </a:solidFill>
              </a:rPr>
              <a:t>“</a:t>
            </a:r>
            <a:r>
              <a:rPr lang="en-US" sz="2800" dirty="0" err="1" smtClean="0">
                <a:solidFill>
                  <a:srgbClr val="0000FF"/>
                </a:solidFill>
              </a:rPr>
              <a:t>Ser</a:t>
            </a:r>
            <a:r>
              <a:rPr lang="en-US" sz="2800" dirty="0" smtClean="0">
                <a:solidFill>
                  <a:srgbClr val="0000FF"/>
                </a:solidFill>
              </a:rPr>
              <a:t>” </a:t>
            </a:r>
            <a:r>
              <a:rPr lang="en-US" sz="2800" dirty="0" err="1" smtClean="0">
                <a:solidFill>
                  <a:srgbClr val="0000FF"/>
                </a:solidFill>
              </a:rPr>
              <a:t>es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i="1" dirty="0" smtClean="0">
                <a:solidFill>
                  <a:srgbClr val="0000FF"/>
                </a:solidFill>
              </a:rPr>
              <a:t>‘to be’</a:t>
            </a:r>
            <a:r>
              <a:rPr lang="en-US" sz="2800" dirty="0" smtClean="0">
                <a:solidFill>
                  <a:srgbClr val="0000FF"/>
                </a:solidFill>
              </a:rPr>
              <a:t> en ingles.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7400" y="5562600"/>
            <a:ext cx="6858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FF"/>
                </a:solidFill>
              </a:rPr>
              <a:t>“</a:t>
            </a:r>
            <a:r>
              <a:rPr lang="en-US" sz="2800" dirty="0" err="1">
                <a:solidFill>
                  <a:srgbClr val="0000FF"/>
                </a:solidFill>
              </a:rPr>
              <a:t>C</a:t>
            </a:r>
            <a:r>
              <a:rPr lang="en-US" sz="2800" dirty="0" err="1" smtClean="0">
                <a:solidFill>
                  <a:srgbClr val="0000FF"/>
                </a:solidFill>
              </a:rPr>
              <a:t>onjugar</a:t>
            </a:r>
            <a:r>
              <a:rPr lang="en-US" sz="2800" dirty="0" smtClean="0">
                <a:solidFill>
                  <a:srgbClr val="0000FF"/>
                </a:solidFill>
              </a:rPr>
              <a:t>” </a:t>
            </a:r>
            <a:r>
              <a:rPr lang="en-US" sz="2800" dirty="0" err="1" smtClean="0">
                <a:solidFill>
                  <a:srgbClr val="0000FF"/>
                </a:solidFill>
              </a:rPr>
              <a:t>es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</a:rPr>
              <a:t>cambiar</a:t>
            </a:r>
            <a:r>
              <a:rPr lang="en-US" sz="2800" dirty="0" smtClean="0">
                <a:solidFill>
                  <a:srgbClr val="0000FF"/>
                </a:solidFill>
              </a:rPr>
              <a:t> el </a:t>
            </a:r>
            <a:r>
              <a:rPr lang="en-US" sz="2800" dirty="0" err="1" smtClean="0">
                <a:solidFill>
                  <a:srgbClr val="0000FF"/>
                </a:solidFill>
              </a:rPr>
              <a:t>verbo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</a:rPr>
              <a:t>para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</a:rPr>
              <a:t>usarlo</a:t>
            </a:r>
            <a:r>
              <a:rPr lang="en-US" sz="2800" dirty="0" smtClean="0">
                <a:solidFill>
                  <a:srgbClr val="0000FF"/>
                </a:solidFill>
              </a:rPr>
              <a:t>.</a:t>
            </a:r>
          </a:p>
          <a:p>
            <a:r>
              <a:rPr lang="en-US" sz="2800" i="1" dirty="0" smtClean="0">
                <a:solidFill>
                  <a:srgbClr val="0000FF"/>
                </a:solidFill>
              </a:rPr>
              <a:t>“Conjugating” a verb is to change it in order to use it</a:t>
            </a:r>
            <a:endParaRPr lang="en-US" sz="2800" i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87433" y="254721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9/16/13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7847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verbo</a:t>
            </a:r>
            <a:r>
              <a:rPr lang="en-US" dirty="0" smtClean="0"/>
              <a:t> SER en el </a:t>
            </a:r>
            <a:r>
              <a:rPr lang="en-US" dirty="0" err="1" smtClean="0"/>
              <a:t>presente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6321939"/>
              </p:ext>
            </p:extLst>
          </p:nvPr>
        </p:nvGraphicFramePr>
        <p:xfrm>
          <a:off x="457200" y="1600200"/>
          <a:ext cx="822960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i="1" dirty="0" smtClean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en-US" b="0" i="1" dirty="0" err="1" smtClean="0">
                          <a:solidFill>
                            <a:schemeClr val="bg1"/>
                          </a:solidFill>
                        </a:rPr>
                        <a:t>pronombres</a:t>
                      </a:r>
                      <a:r>
                        <a:rPr lang="en-US" b="0" i="1" dirty="0" smtClean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US" b="0" i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Ser</a:t>
                      </a:r>
                      <a:r>
                        <a:rPr lang="en-US" sz="3200" baseline="0" dirty="0" smtClean="0"/>
                        <a:t> </a:t>
                      </a:r>
                      <a:r>
                        <a:rPr lang="en-US" sz="2000" b="0" i="1" baseline="0" dirty="0" smtClean="0"/>
                        <a:t>(to be)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1" dirty="0" smtClean="0"/>
                        <a:t>(ingles)</a:t>
                      </a:r>
                      <a:endParaRPr lang="en-US" b="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213360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002060"/>
                </a:solidFill>
              </a:rPr>
              <a:t>Yo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267718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002060"/>
                </a:solidFill>
              </a:rPr>
              <a:t>Tú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321058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002060"/>
                </a:solidFill>
              </a:rPr>
              <a:t>Él</a:t>
            </a:r>
            <a:r>
              <a:rPr lang="en-US" sz="2800" dirty="0" smtClean="0">
                <a:solidFill>
                  <a:srgbClr val="002060"/>
                </a:solidFill>
              </a:rPr>
              <a:t> Ella </a:t>
            </a:r>
            <a:r>
              <a:rPr lang="en-US" sz="2800" dirty="0" err="1" smtClean="0">
                <a:solidFill>
                  <a:srgbClr val="002060"/>
                </a:solidFill>
              </a:rPr>
              <a:t>Ud</a:t>
            </a:r>
            <a:r>
              <a:rPr lang="en-US" sz="2800" dirty="0" smtClean="0">
                <a:solidFill>
                  <a:srgbClr val="002060"/>
                </a:solidFill>
              </a:rPr>
              <a:t>.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374398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002060"/>
                </a:solidFill>
              </a:rPr>
              <a:t>Nosotros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427738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002060"/>
                </a:solidFill>
              </a:rPr>
              <a:t>Ellos</a:t>
            </a:r>
            <a:r>
              <a:rPr lang="en-US" sz="2800" dirty="0" smtClean="0">
                <a:solidFill>
                  <a:srgbClr val="002060"/>
                </a:solidFill>
              </a:rPr>
              <a:t> </a:t>
            </a:r>
            <a:r>
              <a:rPr lang="en-US" sz="2800" dirty="0" err="1" smtClean="0">
                <a:solidFill>
                  <a:srgbClr val="002060"/>
                </a:solidFill>
              </a:rPr>
              <a:t>Ellas</a:t>
            </a:r>
            <a:r>
              <a:rPr lang="en-US" sz="2800" dirty="0" smtClean="0">
                <a:solidFill>
                  <a:srgbClr val="002060"/>
                </a:solidFill>
              </a:rPr>
              <a:t> </a:t>
            </a:r>
            <a:r>
              <a:rPr lang="en-US" sz="2800" dirty="0" err="1" smtClean="0">
                <a:solidFill>
                  <a:srgbClr val="002060"/>
                </a:solidFill>
              </a:rPr>
              <a:t>Uds</a:t>
            </a:r>
            <a:r>
              <a:rPr lang="en-US" sz="2800" dirty="0" smtClean="0">
                <a:solidFill>
                  <a:srgbClr val="002060"/>
                </a:solidFill>
              </a:rPr>
              <a:t>.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6600" y="215396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Soy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267718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FF0000"/>
                </a:solidFill>
              </a:rPr>
              <a:t>Eres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76600" y="321058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FF0000"/>
                </a:solidFill>
              </a:rPr>
              <a:t>Es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76600" y="373380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FF0000"/>
                </a:solidFill>
              </a:rPr>
              <a:t>Somos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76600" y="420118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Son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43600" y="2171773"/>
            <a:ext cx="266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solidFill>
                  <a:schemeClr val="accent6">
                    <a:lumMod val="75000"/>
                  </a:schemeClr>
                </a:solidFill>
              </a:rPr>
              <a:t>I am</a:t>
            </a:r>
            <a:endParaRPr lang="en-US" sz="20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43600" y="2724090"/>
            <a:ext cx="266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solidFill>
                  <a:schemeClr val="accent6">
                    <a:lumMod val="75000"/>
                  </a:schemeClr>
                </a:solidFill>
              </a:rPr>
              <a:t>You are (informal)</a:t>
            </a:r>
            <a:endParaRPr lang="en-US" sz="20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43600" y="3105090"/>
            <a:ext cx="266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solidFill>
                  <a:schemeClr val="accent6">
                    <a:lumMod val="75000"/>
                  </a:schemeClr>
                </a:solidFill>
              </a:rPr>
              <a:t>He is, she is</a:t>
            </a:r>
          </a:p>
          <a:p>
            <a:pPr algn="ctr"/>
            <a:r>
              <a:rPr lang="en-US" sz="2000" i="1" dirty="0" smtClean="0">
                <a:solidFill>
                  <a:schemeClr val="accent6">
                    <a:lumMod val="75000"/>
                  </a:schemeClr>
                </a:solidFill>
              </a:rPr>
              <a:t>You are (polite)</a:t>
            </a:r>
            <a:endParaRPr lang="en-US" sz="20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43600" y="3810000"/>
            <a:ext cx="266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solidFill>
                  <a:schemeClr val="accent6">
                    <a:lumMod val="75000"/>
                  </a:schemeClr>
                </a:solidFill>
              </a:rPr>
              <a:t>We are</a:t>
            </a:r>
            <a:endParaRPr lang="en-US" sz="20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43600" y="4191000"/>
            <a:ext cx="266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solidFill>
                  <a:schemeClr val="accent6">
                    <a:lumMod val="75000"/>
                  </a:schemeClr>
                </a:solidFill>
              </a:rPr>
              <a:t>They are (boys, mixed)</a:t>
            </a:r>
          </a:p>
          <a:p>
            <a:pPr algn="ctr"/>
            <a:r>
              <a:rPr lang="en-US" sz="2000" i="1" dirty="0" smtClean="0">
                <a:solidFill>
                  <a:schemeClr val="accent6">
                    <a:lumMod val="75000"/>
                  </a:schemeClr>
                </a:solidFill>
              </a:rPr>
              <a:t>They are (girls)</a:t>
            </a:r>
          </a:p>
          <a:p>
            <a:pPr algn="ctr"/>
            <a:r>
              <a:rPr lang="en-US" sz="2000" i="1" dirty="0" smtClean="0">
                <a:solidFill>
                  <a:schemeClr val="accent6">
                    <a:lumMod val="75000"/>
                  </a:schemeClr>
                </a:solidFill>
              </a:rPr>
              <a:t>You are </a:t>
            </a:r>
            <a:r>
              <a:rPr lang="en-US" sz="2000" i="1" smtClean="0">
                <a:solidFill>
                  <a:schemeClr val="accent6">
                    <a:lumMod val="75000"/>
                  </a:schemeClr>
                </a:solidFill>
              </a:rPr>
              <a:t>(plural)</a:t>
            </a:r>
            <a:endParaRPr lang="en-US" sz="2000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01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con la forma </a:t>
            </a:r>
            <a:r>
              <a:rPr lang="en-US" dirty="0" err="1" smtClean="0"/>
              <a:t>correcta</a:t>
            </a:r>
            <a:r>
              <a:rPr lang="en-US" dirty="0" smtClean="0"/>
              <a:t> del </a:t>
            </a:r>
            <a:r>
              <a:rPr lang="en-US" dirty="0" err="1" smtClean="0"/>
              <a:t>verbo</a:t>
            </a:r>
            <a:r>
              <a:rPr lang="en-US" dirty="0" smtClean="0"/>
              <a:t> SER: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________ </a:t>
            </a:r>
            <a:r>
              <a:rPr lang="en-US" dirty="0" err="1" smtClean="0"/>
              <a:t>estadounidense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Usted</a:t>
            </a:r>
            <a:r>
              <a:rPr lang="en-US" dirty="0" smtClean="0"/>
              <a:t> ________ </a:t>
            </a:r>
            <a:r>
              <a:rPr lang="en-US" dirty="0" err="1" smtClean="0"/>
              <a:t>divertida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Tú</a:t>
            </a:r>
            <a:r>
              <a:rPr lang="en-US" dirty="0" smtClean="0"/>
              <a:t> ________ </a:t>
            </a:r>
            <a:r>
              <a:rPr lang="en-US" dirty="0" err="1" smtClean="0"/>
              <a:t>chileno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Julia y Roberto ________ </a:t>
            </a:r>
            <a:r>
              <a:rPr lang="en-US" dirty="0" err="1" smtClean="0"/>
              <a:t>morenos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Nosotros</a:t>
            </a:r>
            <a:r>
              <a:rPr lang="en-US" dirty="0" smtClean="0"/>
              <a:t> _________ </a:t>
            </a:r>
            <a:r>
              <a:rPr lang="en-US" dirty="0" err="1" smtClean="0"/>
              <a:t>inteligentes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72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r>
              <a:rPr lang="en-US" dirty="0" smtClean="0"/>
              <a:t> en </a:t>
            </a:r>
            <a:r>
              <a:rPr lang="en-US" dirty="0" err="1" smtClean="0"/>
              <a:t>clase</a:t>
            </a:r>
            <a:endParaRPr lang="en-US" dirty="0" smtClean="0"/>
          </a:p>
          <a:p>
            <a:r>
              <a:rPr lang="en-US" i="1" dirty="0" smtClean="0"/>
              <a:t>Complete the sheet that was distributed in class.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0551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394</Words>
  <Application>Microsoft Office PowerPoint</Application>
  <PresentationFormat>On-screen Show (4:3)</PresentationFormat>
  <Paragraphs>85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Me llamo ________ Clase 7 n/il (701) La fecha es el 13 de septiembre del 2013</vt:lpstr>
      <vt:lpstr>Describe con adjetivos</vt:lpstr>
      <vt:lpstr>El verbo SER</vt:lpstr>
      <vt:lpstr>El verbo SER en el presente</vt:lpstr>
      <vt:lpstr>Ejercios</vt:lpstr>
      <vt:lpstr>Tarea # 1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7 n/il La fecha es el 13 de septiembre del 2013</dc:title>
  <dc:creator>Helen Zumaeta</dc:creator>
  <cp:lastModifiedBy>Helen Zumaeta</cp:lastModifiedBy>
  <cp:revision>18</cp:revision>
  <dcterms:created xsi:type="dcterms:W3CDTF">2013-09-13T15:30:42Z</dcterms:created>
  <dcterms:modified xsi:type="dcterms:W3CDTF">2013-09-27T20:40:35Z</dcterms:modified>
</cp:coreProperties>
</file>